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70" r:id="rId10"/>
    <p:sldId id="265" r:id="rId11"/>
    <p:sldId id="266" r:id="rId12"/>
    <p:sldId id="267" r:id="rId13"/>
    <p:sldId id="268" r:id="rId14"/>
    <p:sldId id="269" r:id="rId1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26C81A21-D594-4A5B-A967-D5FB4964A800}" type="datetimeFigureOut">
              <a:rPr lang="it-IT" smtClean="0"/>
              <a:t>06/01/2016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9D6AC08-2DF8-40C8-AF36-D29D370CDD79}" type="slidenum">
              <a:rPr lang="it-IT" smtClean="0"/>
              <a:t>‹N›</a:t>
            </a:fld>
            <a:endParaRPr lang="it-IT"/>
          </a:p>
        </p:txBody>
      </p:sp>
    </p:spTree>
    <p:extLst>
      <p:ext uri="{BB962C8B-B14F-4D97-AF65-F5344CB8AC3E}">
        <p14:creationId xmlns:p14="http://schemas.microsoft.com/office/powerpoint/2010/main" val="3425598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6C81A21-D594-4A5B-A967-D5FB4964A800}" type="datetimeFigureOut">
              <a:rPr lang="it-IT" smtClean="0"/>
              <a:t>06/01/2016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9D6AC08-2DF8-40C8-AF36-D29D370CDD79}" type="slidenum">
              <a:rPr lang="it-IT" smtClean="0"/>
              <a:t>‹N›</a:t>
            </a:fld>
            <a:endParaRPr lang="it-IT"/>
          </a:p>
        </p:txBody>
      </p:sp>
    </p:spTree>
    <p:extLst>
      <p:ext uri="{BB962C8B-B14F-4D97-AF65-F5344CB8AC3E}">
        <p14:creationId xmlns:p14="http://schemas.microsoft.com/office/powerpoint/2010/main" val="1310508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6C81A21-D594-4A5B-A967-D5FB4964A800}" type="datetimeFigureOut">
              <a:rPr lang="it-IT" smtClean="0"/>
              <a:t>06/01/2016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9D6AC08-2DF8-40C8-AF36-D29D370CDD79}" type="slidenum">
              <a:rPr lang="it-IT" smtClean="0"/>
              <a:t>‹N›</a:t>
            </a:fld>
            <a:endParaRPr lang="it-IT"/>
          </a:p>
        </p:txBody>
      </p:sp>
    </p:spTree>
    <p:extLst>
      <p:ext uri="{BB962C8B-B14F-4D97-AF65-F5344CB8AC3E}">
        <p14:creationId xmlns:p14="http://schemas.microsoft.com/office/powerpoint/2010/main" val="1931875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6C81A21-D594-4A5B-A967-D5FB4964A800}" type="datetimeFigureOut">
              <a:rPr lang="it-IT" smtClean="0"/>
              <a:t>06/01/2016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9D6AC08-2DF8-40C8-AF36-D29D370CDD79}" type="slidenum">
              <a:rPr lang="it-IT" smtClean="0"/>
              <a:t>‹N›</a:t>
            </a:fld>
            <a:endParaRPr lang="it-IT"/>
          </a:p>
        </p:txBody>
      </p:sp>
    </p:spTree>
    <p:extLst>
      <p:ext uri="{BB962C8B-B14F-4D97-AF65-F5344CB8AC3E}">
        <p14:creationId xmlns:p14="http://schemas.microsoft.com/office/powerpoint/2010/main" val="1115757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26C81A21-D594-4A5B-A967-D5FB4964A800}" type="datetimeFigureOut">
              <a:rPr lang="it-IT" smtClean="0"/>
              <a:t>06/01/2016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9D6AC08-2DF8-40C8-AF36-D29D370CDD79}" type="slidenum">
              <a:rPr lang="it-IT" smtClean="0"/>
              <a:t>‹N›</a:t>
            </a:fld>
            <a:endParaRPr lang="it-IT"/>
          </a:p>
        </p:txBody>
      </p:sp>
    </p:spTree>
    <p:extLst>
      <p:ext uri="{BB962C8B-B14F-4D97-AF65-F5344CB8AC3E}">
        <p14:creationId xmlns:p14="http://schemas.microsoft.com/office/powerpoint/2010/main" val="316225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26C81A21-D594-4A5B-A967-D5FB4964A800}" type="datetimeFigureOut">
              <a:rPr lang="it-IT" smtClean="0"/>
              <a:t>06/01/2016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9D6AC08-2DF8-40C8-AF36-D29D370CDD79}" type="slidenum">
              <a:rPr lang="it-IT" smtClean="0"/>
              <a:t>‹N›</a:t>
            </a:fld>
            <a:endParaRPr lang="it-IT"/>
          </a:p>
        </p:txBody>
      </p:sp>
    </p:spTree>
    <p:extLst>
      <p:ext uri="{BB962C8B-B14F-4D97-AF65-F5344CB8AC3E}">
        <p14:creationId xmlns:p14="http://schemas.microsoft.com/office/powerpoint/2010/main" val="3862873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26C81A21-D594-4A5B-A967-D5FB4964A800}" type="datetimeFigureOut">
              <a:rPr lang="it-IT" smtClean="0"/>
              <a:t>06/01/2016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79D6AC08-2DF8-40C8-AF36-D29D370CDD79}" type="slidenum">
              <a:rPr lang="it-IT" smtClean="0"/>
              <a:t>‹N›</a:t>
            </a:fld>
            <a:endParaRPr lang="it-IT"/>
          </a:p>
        </p:txBody>
      </p:sp>
    </p:spTree>
    <p:extLst>
      <p:ext uri="{BB962C8B-B14F-4D97-AF65-F5344CB8AC3E}">
        <p14:creationId xmlns:p14="http://schemas.microsoft.com/office/powerpoint/2010/main" val="476006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26C81A21-D594-4A5B-A967-D5FB4964A800}" type="datetimeFigureOut">
              <a:rPr lang="it-IT" smtClean="0"/>
              <a:t>06/01/2016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79D6AC08-2DF8-40C8-AF36-D29D370CDD79}" type="slidenum">
              <a:rPr lang="it-IT" smtClean="0"/>
              <a:t>‹N›</a:t>
            </a:fld>
            <a:endParaRPr lang="it-IT"/>
          </a:p>
        </p:txBody>
      </p:sp>
    </p:spTree>
    <p:extLst>
      <p:ext uri="{BB962C8B-B14F-4D97-AF65-F5344CB8AC3E}">
        <p14:creationId xmlns:p14="http://schemas.microsoft.com/office/powerpoint/2010/main" val="1022944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6C81A21-D594-4A5B-A967-D5FB4964A800}" type="datetimeFigureOut">
              <a:rPr lang="it-IT" smtClean="0"/>
              <a:t>06/01/2016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79D6AC08-2DF8-40C8-AF36-D29D370CDD79}" type="slidenum">
              <a:rPr lang="it-IT" smtClean="0"/>
              <a:t>‹N›</a:t>
            </a:fld>
            <a:endParaRPr lang="it-IT"/>
          </a:p>
        </p:txBody>
      </p:sp>
    </p:spTree>
    <p:extLst>
      <p:ext uri="{BB962C8B-B14F-4D97-AF65-F5344CB8AC3E}">
        <p14:creationId xmlns:p14="http://schemas.microsoft.com/office/powerpoint/2010/main" val="3654339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26C81A21-D594-4A5B-A967-D5FB4964A800}" type="datetimeFigureOut">
              <a:rPr lang="it-IT" smtClean="0"/>
              <a:t>06/01/2016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9D6AC08-2DF8-40C8-AF36-D29D370CDD79}" type="slidenum">
              <a:rPr lang="it-IT" smtClean="0"/>
              <a:t>‹N›</a:t>
            </a:fld>
            <a:endParaRPr lang="it-IT"/>
          </a:p>
        </p:txBody>
      </p:sp>
    </p:spTree>
    <p:extLst>
      <p:ext uri="{BB962C8B-B14F-4D97-AF65-F5344CB8AC3E}">
        <p14:creationId xmlns:p14="http://schemas.microsoft.com/office/powerpoint/2010/main" val="2030743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26C81A21-D594-4A5B-A967-D5FB4964A800}" type="datetimeFigureOut">
              <a:rPr lang="it-IT" smtClean="0"/>
              <a:t>06/01/2016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9D6AC08-2DF8-40C8-AF36-D29D370CDD79}" type="slidenum">
              <a:rPr lang="it-IT" smtClean="0"/>
              <a:t>‹N›</a:t>
            </a:fld>
            <a:endParaRPr lang="it-IT"/>
          </a:p>
        </p:txBody>
      </p:sp>
    </p:spTree>
    <p:extLst>
      <p:ext uri="{BB962C8B-B14F-4D97-AF65-F5344CB8AC3E}">
        <p14:creationId xmlns:p14="http://schemas.microsoft.com/office/powerpoint/2010/main" val="852409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C81A21-D594-4A5B-A967-D5FB4964A800}" type="datetimeFigureOut">
              <a:rPr lang="it-IT" smtClean="0"/>
              <a:t>06/01/2016</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D6AC08-2DF8-40C8-AF36-D29D370CDD79}" type="slidenum">
              <a:rPr lang="it-IT" smtClean="0"/>
              <a:t>‹N›</a:t>
            </a:fld>
            <a:endParaRPr lang="it-IT"/>
          </a:p>
        </p:txBody>
      </p:sp>
    </p:spTree>
    <p:extLst>
      <p:ext uri="{BB962C8B-B14F-4D97-AF65-F5344CB8AC3E}">
        <p14:creationId xmlns:p14="http://schemas.microsoft.com/office/powerpoint/2010/main" val="2117086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La fortuna di Lucrezio: cenni</a:t>
            </a:r>
            <a:endParaRPr lang="it-IT" dirty="0"/>
          </a:p>
        </p:txBody>
      </p:sp>
      <p:sp>
        <p:nvSpPr>
          <p:cNvPr id="3" name="Sottotitolo 2"/>
          <p:cNvSpPr>
            <a:spLocks noGrp="1"/>
          </p:cNvSpPr>
          <p:nvPr>
            <p:ph type="subTitle" idx="1"/>
          </p:nvPr>
        </p:nvSpPr>
        <p:spPr/>
        <p:txBody>
          <a:bodyPr/>
          <a:lstStyle/>
          <a:p>
            <a:r>
              <a:rPr lang="it-IT" dirty="0" smtClean="0"/>
              <a:t>Andrea Balbo</a:t>
            </a:r>
          </a:p>
          <a:p>
            <a:r>
              <a:rPr lang="it-IT" dirty="0" smtClean="0"/>
              <a:t>Università di Torino – Università della Svizzera Italiana</a:t>
            </a:r>
            <a:endParaRPr lang="it-IT" dirty="0"/>
          </a:p>
        </p:txBody>
      </p:sp>
    </p:spTree>
    <p:extLst>
      <p:ext uri="{BB962C8B-B14F-4D97-AF65-F5344CB8AC3E}">
        <p14:creationId xmlns:p14="http://schemas.microsoft.com/office/powerpoint/2010/main" val="8823270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p:cNvSpPr>
          <p:nvPr>
            <p:ph type="title"/>
          </p:nvPr>
        </p:nvSpPr>
        <p:spPr/>
        <p:txBody>
          <a:bodyPr/>
          <a:lstStyle/>
          <a:p>
            <a:pPr eaLnBrk="1" hangingPunct="1"/>
            <a:r>
              <a:rPr lang="it-IT" altLang="it-IT" sz="4000"/>
              <a:t>S. Sambursky, Epicuro, Lucrezio e l’atomismo</a:t>
            </a:r>
          </a:p>
        </p:txBody>
      </p:sp>
      <p:sp>
        <p:nvSpPr>
          <p:cNvPr id="23555" name="Rectangle 3"/>
          <p:cNvSpPr>
            <a:spLocks noGrp="1"/>
          </p:cNvSpPr>
          <p:nvPr>
            <p:ph type="body" idx="1"/>
          </p:nvPr>
        </p:nvSpPr>
        <p:spPr/>
        <p:txBody>
          <a:bodyPr/>
          <a:lstStyle/>
          <a:p>
            <a:pPr eaLnBrk="1" hangingPunct="1">
              <a:lnSpc>
                <a:spcPct val="80000"/>
              </a:lnSpc>
            </a:pPr>
            <a:r>
              <a:rPr lang="it-IT" altLang="it-IT" sz="2000"/>
              <a:t>Epicuro, discutendo particolareggiatamente le particelle composte di molti atomi, trova difficoltà a spiegare il passaggio dal movimento atomico al movimento dei grandi corpi. Secondo la sua teoria tutti gli atomi hanno la stessa elevatissima velocità. Come può, dunque, la velocità inferiore di un corpo composto che si muove in una certa direzione provenire da una combinazione di atomi che si muovono a velocità immensa in tutte le direzioni? […]  Senza entrare in particolari, è significativo menzionare questo caso come esempio tipico di un fenomeno assai caratteristico nella letteratura scientifica dell’antica Grecia: alcune volte dei pensatori, che davvero ci sorprendono per il loro penetrante acume scientifico e la loro capacità di cogliere il significato profondo di fatti complessi, rimangono invece imbarazzati di fronte a problemi che ora sembrano relativamente semplici per chiunque conosca le leggi elementari della cinematica e della meccanica. [...]</a:t>
            </a:r>
          </a:p>
        </p:txBody>
      </p:sp>
    </p:spTree>
    <p:extLst>
      <p:ext uri="{BB962C8B-B14F-4D97-AF65-F5344CB8AC3E}">
        <p14:creationId xmlns:p14="http://schemas.microsoft.com/office/powerpoint/2010/main" val="17082677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p:cNvSpPr>
          <p:nvPr>
            <p:ph type="title"/>
          </p:nvPr>
        </p:nvSpPr>
        <p:spPr/>
        <p:txBody>
          <a:bodyPr/>
          <a:lstStyle/>
          <a:p>
            <a:pPr eaLnBrk="1" hangingPunct="1"/>
            <a:r>
              <a:rPr lang="it-IT" altLang="it-IT" sz="4000"/>
              <a:t>S. Sambursky, Epicuro, Lucrezio e l’atomismo</a:t>
            </a:r>
          </a:p>
        </p:txBody>
      </p:sp>
      <p:sp>
        <p:nvSpPr>
          <p:cNvPr id="24579" name="Rectangle 3"/>
          <p:cNvSpPr>
            <a:spLocks noGrp="1"/>
          </p:cNvSpPr>
          <p:nvPr>
            <p:ph type="body" idx="1"/>
          </p:nvPr>
        </p:nvSpPr>
        <p:spPr>
          <a:xfrm>
            <a:off x="1981200" y="1600200"/>
            <a:ext cx="8229600" cy="4997450"/>
          </a:xfrm>
        </p:spPr>
        <p:txBody>
          <a:bodyPr/>
          <a:lstStyle/>
          <a:p>
            <a:pPr eaLnBrk="1" hangingPunct="1">
              <a:lnSpc>
                <a:spcPct val="80000"/>
              </a:lnSpc>
            </a:pPr>
            <a:r>
              <a:rPr lang="it-IT" altLang="it-IT" sz="2200"/>
              <a:t>nella teoria atomistica  […] possediamo due famose descrizioni di alcune parti della dottrina di Epicuro, contenute entrambe nel secondo libro del </a:t>
            </a:r>
            <a:r>
              <a:rPr lang="it-IT" altLang="it-IT" sz="2200" i="1"/>
              <a:t>De rerum natura</a:t>
            </a:r>
            <a:r>
              <a:rPr lang="it-IT" altLang="it-IT" sz="2200"/>
              <a:t>. Nella prima, Lucrezio discute il caso di molte particelle che si muovono in tutte le direzioni entro certi confini assegnati. In tal caso, la somma totale di queste particelle risulterà in quiete se la consideriamo come entità unica nello spazio dato; o, in altri termini, il totale di tutte le velocità (se le sommiamo insieme come vettori, cioè se prendiamo in considerazione le loro direzioni) sarà zero. Questo, come sa ogni studente di fisica elementare, è il modo con cui noi descriviamo gli atomi di un gas racchiuso in un certo volume. Lucrezio, il quale naturalmente non conosceva questa legge, attribuisce la quiete apparente all’incapacità dei nostri sensi di distinguere gli atomi in moto. Non importa qui se il suo ragionamento fosse giusto o sbagliato. La cosa essenziale è che egli sia stato conscio del fatto che ciascun gruppo formato da particelle moventisi a caso apparirà come un unico corpo in quiete. Ecco le sue parole:</a:t>
            </a:r>
          </a:p>
          <a:p>
            <a:pPr eaLnBrk="1" hangingPunct="1">
              <a:lnSpc>
                <a:spcPct val="80000"/>
              </a:lnSpc>
              <a:buFont typeface="Arial" panose="020B0604020202020204" pitchFamily="34" charset="0"/>
              <a:buNone/>
            </a:pPr>
            <a:endParaRPr lang="it-IT" altLang="it-IT" sz="2200"/>
          </a:p>
        </p:txBody>
      </p:sp>
    </p:spTree>
    <p:extLst>
      <p:ext uri="{BB962C8B-B14F-4D97-AF65-F5344CB8AC3E}">
        <p14:creationId xmlns:p14="http://schemas.microsoft.com/office/powerpoint/2010/main" val="26455287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p:cNvSpPr>
          <p:nvPr>
            <p:ph type="title"/>
          </p:nvPr>
        </p:nvSpPr>
        <p:spPr/>
        <p:txBody>
          <a:bodyPr/>
          <a:lstStyle/>
          <a:p>
            <a:pPr eaLnBrk="1" hangingPunct="1"/>
            <a:r>
              <a:rPr lang="it-IT" altLang="it-IT" sz="4000"/>
              <a:t>S. Sambursky, Epicuro, Lucrezio e l’atomismo</a:t>
            </a:r>
          </a:p>
        </p:txBody>
      </p:sp>
      <p:sp>
        <p:nvSpPr>
          <p:cNvPr id="25603" name="Rectangle 3"/>
          <p:cNvSpPr>
            <a:spLocks noGrp="1"/>
          </p:cNvSpPr>
          <p:nvPr>
            <p:ph type="body" idx="1"/>
          </p:nvPr>
        </p:nvSpPr>
        <p:spPr/>
        <p:txBody>
          <a:bodyPr>
            <a:normAutofit fontScale="70000" lnSpcReduction="20000"/>
          </a:bodyPr>
          <a:lstStyle/>
          <a:p>
            <a:pPr eaLnBrk="1" hangingPunct="1">
              <a:lnSpc>
                <a:spcPct val="80000"/>
              </a:lnSpc>
              <a:buFont typeface="Arial" panose="020B0604020202020204" pitchFamily="34" charset="0"/>
              <a:buNone/>
            </a:pPr>
            <a:r>
              <a:rPr lang="it-IT" altLang="it-IT" sz="1600"/>
              <a:t>[...] E non ti deve stupire</a:t>
            </a:r>
          </a:p>
          <a:p>
            <a:pPr eaLnBrk="1" hangingPunct="1">
              <a:lnSpc>
                <a:spcPct val="80000"/>
              </a:lnSpc>
              <a:buFont typeface="Arial" panose="020B0604020202020204" pitchFamily="34" charset="0"/>
              <a:buNone/>
            </a:pPr>
            <a:r>
              <a:rPr lang="it-IT" altLang="it-IT" sz="1600"/>
              <a:t>a tal riguardo che mentre son tutti gli atomi in moto,</a:t>
            </a:r>
          </a:p>
          <a:p>
            <a:pPr eaLnBrk="1" hangingPunct="1">
              <a:lnSpc>
                <a:spcPct val="80000"/>
              </a:lnSpc>
              <a:buFont typeface="Arial" panose="020B0604020202020204" pitchFamily="34" charset="0"/>
              <a:buNone/>
            </a:pPr>
            <a:r>
              <a:rPr lang="it-IT" altLang="it-IT" sz="1600"/>
              <a:t>pure ci sembra che stia ferma la somma del tutto</a:t>
            </a:r>
          </a:p>
          <a:p>
            <a:pPr eaLnBrk="1" hangingPunct="1">
              <a:lnSpc>
                <a:spcPct val="80000"/>
              </a:lnSpc>
              <a:buFont typeface="Arial" panose="020B0604020202020204" pitchFamily="34" charset="0"/>
              <a:buNone/>
            </a:pPr>
            <a:r>
              <a:rPr lang="it-IT" altLang="it-IT" sz="1600"/>
              <a:t>in una somma quiete, salvo se fa qualche cosa</a:t>
            </a:r>
          </a:p>
          <a:p>
            <a:pPr eaLnBrk="1" hangingPunct="1">
              <a:lnSpc>
                <a:spcPct val="80000"/>
              </a:lnSpc>
              <a:buFont typeface="Arial" panose="020B0604020202020204" pitchFamily="34" charset="0"/>
              <a:buNone/>
            </a:pPr>
            <a:r>
              <a:rPr lang="it-IT" altLang="it-IT" sz="1600"/>
              <a:t>col proprio corpo alcun moto. E ciò perché, per natura,</a:t>
            </a:r>
          </a:p>
          <a:p>
            <a:pPr eaLnBrk="1" hangingPunct="1">
              <a:lnSpc>
                <a:spcPct val="80000"/>
              </a:lnSpc>
              <a:buFont typeface="Arial" panose="020B0604020202020204" pitchFamily="34" charset="0"/>
              <a:buNone/>
            </a:pPr>
            <a:r>
              <a:rPr lang="it-IT" altLang="it-IT" sz="1600"/>
              <a:t>molto lontani son gli atomi dai nostri sensi, e invisibili.</a:t>
            </a:r>
          </a:p>
          <a:p>
            <a:pPr eaLnBrk="1" hangingPunct="1">
              <a:lnSpc>
                <a:spcPct val="80000"/>
              </a:lnSpc>
              <a:buFont typeface="Arial" panose="020B0604020202020204" pitchFamily="34" charset="0"/>
              <a:buNone/>
            </a:pPr>
            <a:r>
              <a:rPr lang="it-IT" altLang="it-IT" sz="1600"/>
              <a:t>	Logico è quindi che se essi non possono essere visti</a:t>
            </a:r>
          </a:p>
          <a:p>
            <a:pPr eaLnBrk="1" hangingPunct="1">
              <a:lnSpc>
                <a:spcPct val="80000"/>
              </a:lnSpc>
              <a:buFont typeface="Arial" panose="020B0604020202020204" pitchFamily="34" charset="0"/>
              <a:buNone/>
            </a:pPr>
            <a:r>
              <a:rPr lang="it-IT" altLang="it-IT" sz="1600"/>
              <a:t>debban sottrarci anche i moti. Specie perché degli oggetti</a:t>
            </a:r>
          </a:p>
          <a:p>
            <a:pPr eaLnBrk="1" hangingPunct="1">
              <a:lnSpc>
                <a:spcPct val="80000"/>
              </a:lnSpc>
              <a:buFont typeface="Arial" panose="020B0604020202020204" pitchFamily="34" charset="0"/>
              <a:buNone/>
            </a:pPr>
            <a:r>
              <a:rPr lang="it-IT" altLang="it-IT" sz="1600"/>
              <a:t>che noi possiamo distinguere, per la soverchia distanza,</a:t>
            </a:r>
          </a:p>
          <a:p>
            <a:pPr eaLnBrk="1" hangingPunct="1">
              <a:lnSpc>
                <a:spcPct val="80000"/>
              </a:lnSpc>
              <a:buFont typeface="Arial" panose="020B0604020202020204" pitchFamily="34" charset="0"/>
              <a:buNone/>
            </a:pPr>
            <a:r>
              <a:rPr lang="it-IT" altLang="it-IT" sz="1600"/>
              <a:t>il movimento talora ci resta al tutto nascosto.</a:t>
            </a:r>
          </a:p>
          <a:p>
            <a:pPr eaLnBrk="1" hangingPunct="1">
              <a:lnSpc>
                <a:spcPct val="80000"/>
              </a:lnSpc>
              <a:buFont typeface="Arial" panose="020B0604020202020204" pitchFamily="34" charset="0"/>
              <a:buNone/>
            </a:pPr>
            <a:r>
              <a:rPr lang="it-IT" altLang="it-IT" sz="1600"/>
              <a:t>	Lanute pecore spesso striscian sul colle brucando</a:t>
            </a:r>
          </a:p>
          <a:p>
            <a:pPr eaLnBrk="1" hangingPunct="1">
              <a:lnSpc>
                <a:spcPct val="80000"/>
              </a:lnSpc>
              <a:buFont typeface="Arial" panose="020B0604020202020204" pitchFamily="34" charset="0"/>
              <a:buNone/>
            </a:pPr>
            <a:r>
              <a:rPr lang="it-IT" altLang="it-IT" sz="1600"/>
              <a:t>i lieti pascoli, ognuna dove la invitano a gara</a:t>
            </a:r>
          </a:p>
          <a:p>
            <a:pPr eaLnBrk="1" hangingPunct="1">
              <a:lnSpc>
                <a:spcPct val="80000"/>
              </a:lnSpc>
              <a:buFont typeface="Arial" panose="020B0604020202020204" pitchFamily="34" charset="0"/>
              <a:buNone/>
            </a:pPr>
            <a:r>
              <a:rPr lang="it-IT" altLang="it-IT" sz="1600"/>
              <a:t>l’erbe che splendon di gemme per la recente rugiada,</a:t>
            </a:r>
          </a:p>
          <a:p>
            <a:pPr eaLnBrk="1" hangingPunct="1">
              <a:lnSpc>
                <a:spcPct val="80000"/>
              </a:lnSpc>
              <a:buFont typeface="Arial" panose="020B0604020202020204" pitchFamily="34" charset="0"/>
              <a:buNone/>
            </a:pPr>
            <a:r>
              <a:rPr lang="it-IT" altLang="it-IT" sz="1600"/>
              <a:t>e gli agnellini satolli ruzzano e cozzan bel bello;</a:t>
            </a:r>
          </a:p>
          <a:p>
            <a:pPr eaLnBrk="1" hangingPunct="1">
              <a:lnSpc>
                <a:spcPct val="80000"/>
              </a:lnSpc>
              <a:buFont typeface="Arial" panose="020B0604020202020204" pitchFamily="34" charset="0"/>
              <a:buNone/>
            </a:pPr>
            <a:r>
              <a:rPr lang="it-IT" altLang="it-IT" sz="1600"/>
              <a:t>cose che tutte ci appaiono in lontananza confuse,</a:t>
            </a:r>
          </a:p>
          <a:p>
            <a:pPr eaLnBrk="1" hangingPunct="1">
              <a:lnSpc>
                <a:spcPct val="80000"/>
              </a:lnSpc>
              <a:buFont typeface="Arial" panose="020B0604020202020204" pitchFamily="34" charset="0"/>
              <a:buNone/>
            </a:pPr>
            <a:r>
              <a:rPr lang="it-IT" altLang="it-IT" sz="1600"/>
              <a:t>e come se stesse immobile sul verde colle il candore.</a:t>
            </a:r>
          </a:p>
          <a:p>
            <a:pPr eaLnBrk="1" hangingPunct="1">
              <a:lnSpc>
                <a:spcPct val="80000"/>
              </a:lnSpc>
              <a:buFont typeface="Arial" panose="020B0604020202020204" pitchFamily="34" charset="0"/>
              <a:buNone/>
            </a:pPr>
            <a:endParaRPr lang="it-IT" altLang="it-IT" sz="1600"/>
          </a:p>
          <a:p>
            <a:pPr eaLnBrk="1" hangingPunct="1">
              <a:lnSpc>
                <a:spcPct val="80000"/>
              </a:lnSpc>
              <a:buFont typeface="Arial" panose="020B0604020202020204" pitchFamily="34" charset="0"/>
              <a:buNone/>
            </a:pPr>
            <a:r>
              <a:rPr lang="it-IT" altLang="it-IT" sz="1600"/>
              <a:t>(</a:t>
            </a:r>
            <a:r>
              <a:rPr lang="it-IT" altLang="it-IT" sz="1600" i="1"/>
              <a:t>De rerum natura</a:t>
            </a:r>
            <a:r>
              <a:rPr lang="it-IT" altLang="it-IT" sz="1600"/>
              <a:t>, II, vv. 308-322, trad. B. Pinchetti)</a:t>
            </a:r>
          </a:p>
          <a:p>
            <a:pPr eaLnBrk="1" hangingPunct="1">
              <a:lnSpc>
                <a:spcPct val="80000"/>
              </a:lnSpc>
              <a:buFont typeface="Arial" panose="020B0604020202020204" pitchFamily="34" charset="0"/>
              <a:buNone/>
            </a:pPr>
            <a:r>
              <a:rPr lang="it-IT" altLang="it-IT" sz="1600"/>
              <a:t>(S. Sambursky, </a:t>
            </a:r>
            <a:r>
              <a:rPr lang="it-IT" altLang="it-IT" sz="1600" i="1"/>
              <a:t>Il mondo fisico dei Greci</a:t>
            </a:r>
            <a:r>
              <a:rPr lang="it-IT" altLang="it-IT" sz="1600"/>
              <a:t>, Feltrinelli, Milano, 19732, pagg. 121-123; pagg. 126-127)</a:t>
            </a:r>
          </a:p>
          <a:p>
            <a:pPr eaLnBrk="1" hangingPunct="1">
              <a:lnSpc>
                <a:spcPct val="80000"/>
              </a:lnSpc>
            </a:pPr>
            <a:endParaRPr lang="it-IT" altLang="it-IT" sz="1600"/>
          </a:p>
        </p:txBody>
      </p:sp>
    </p:spTree>
    <p:extLst>
      <p:ext uri="{BB962C8B-B14F-4D97-AF65-F5344CB8AC3E}">
        <p14:creationId xmlns:p14="http://schemas.microsoft.com/office/powerpoint/2010/main" val="4695231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it-IT" altLang="it-IT" smtClean="0"/>
              <a:t>S. Sambursky, Epicuro, Lucrezio e l’atomismo</a:t>
            </a:r>
            <a:endParaRPr lang="it-CH" altLang="it-CH" smtClean="0"/>
          </a:p>
        </p:txBody>
      </p:sp>
      <p:sp>
        <p:nvSpPr>
          <p:cNvPr id="26627" name="Content Placeholder 2"/>
          <p:cNvSpPr>
            <a:spLocks noGrp="1"/>
          </p:cNvSpPr>
          <p:nvPr>
            <p:ph idx="1"/>
          </p:nvPr>
        </p:nvSpPr>
        <p:spPr/>
        <p:txBody>
          <a:bodyPr/>
          <a:lstStyle/>
          <a:p>
            <a:pPr eaLnBrk="1" hangingPunct="1"/>
            <a:r>
              <a:rPr lang="it-IT" altLang="it-IT"/>
              <a:t>[A proposito della descrizione atomica di II, 112-141, atomi come pulviscolo] Questo brano riesce perfettamente a descrivere e a spiegare i moti browniani servendosi di un esempio sbagliato. I movimenti del pulviscolo che vediamo a occhio nudo nel raggio di sole sono causati dalle correnti d’aria; il fenomeno effettivo, postulato da Lucrezio sulla base di un ragionamento astratto, puo’ essere visto soltanto al microscopio. Questa critica non diminuisce pero’ affatto l’importanza della scoperta stessa.</a:t>
            </a:r>
          </a:p>
          <a:p>
            <a:pPr eaLnBrk="1" hangingPunct="1"/>
            <a:endParaRPr lang="it-CH" altLang="it-CH" smtClean="0"/>
          </a:p>
        </p:txBody>
      </p:sp>
    </p:spTree>
    <p:extLst>
      <p:ext uri="{BB962C8B-B14F-4D97-AF65-F5344CB8AC3E}">
        <p14:creationId xmlns:p14="http://schemas.microsoft.com/office/powerpoint/2010/main" val="11408997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fr-CH" altLang="it-CH" smtClean="0"/>
              <a:t>Piccola bibliografia specifica</a:t>
            </a:r>
            <a:endParaRPr lang="it-CH" altLang="it-CH" smtClean="0"/>
          </a:p>
        </p:txBody>
      </p:sp>
      <p:sp>
        <p:nvSpPr>
          <p:cNvPr id="3" name="Content Placeholder 2"/>
          <p:cNvSpPr>
            <a:spLocks noGrp="1"/>
          </p:cNvSpPr>
          <p:nvPr>
            <p:ph idx="1"/>
          </p:nvPr>
        </p:nvSpPr>
        <p:spPr/>
        <p:txBody>
          <a:bodyPr/>
          <a:lstStyle/>
          <a:p>
            <a:pPr>
              <a:buFont typeface="Arial" charset="0"/>
              <a:buChar char="•"/>
              <a:defRPr/>
            </a:pPr>
            <a:r>
              <a:rPr lang="en-US" dirty="0"/>
              <a:t>S. Gillespie, D. Mackenzie, </a:t>
            </a:r>
            <a:r>
              <a:rPr lang="en-US" i="1" dirty="0"/>
              <a:t>Lucretius and the</a:t>
            </a:r>
          </a:p>
          <a:p>
            <a:pPr marL="0" indent="0">
              <a:buNone/>
              <a:defRPr/>
            </a:pPr>
            <a:r>
              <a:rPr lang="en-US" i="1" dirty="0"/>
              <a:t>moderns</a:t>
            </a:r>
            <a:r>
              <a:rPr lang="en-US" dirty="0"/>
              <a:t>, in </a:t>
            </a:r>
            <a:r>
              <a:rPr lang="en-US" i="1" dirty="0"/>
              <a:t>The Cambridge companion to Lucretius</a:t>
            </a:r>
            <a:r>
              <a:rPr lang="en-US" dirty="0"/>
              <a:t>, Edited by Stuart </a:t>
            </a:r>
            <a:r>
              <a:rPr lang="en-US" dirty="0" smtClean="0"/>
              <a:t>Gillespie </a:t>
            </a:r>
            <a:r>
              <a:rPr lang="en-US" dirty="0"/>
              <a:t>and Philip </a:t>
            </a:r>
            <a:r>
              <a:rPr lang="en-US" dirty="0" err="1"/>
              <a:t>Hardie</a:t>
            </a:r>
            <a:r>
              <a:rPr lang="en-US" dirty="0"/>
              <a:t>, </a:t>
            </a:r>
            <a:r>
              <a:rPr lang="en-US" dirty="0" smtClean="0"/>
              <a:t>Cambridge </a:t>
            </a:r>
            <a:r>
              <a:rPr lang="it-CH" dirty="0" err="1" smtClean="0"/>
              <a:t>University</a:t>
            </a:r>
            <a:r>
              <a:rPr lang="it-CH" dirty="0" smtClean="0"/>
              <a:t> </a:t>
            </a:r>
            <a:r>
              <a:rPr lang="it-CH" dirty="0"/>
              <a:t>Press </a:t>
            </a:r>
            <a:r>
              <a:rPr lang="it-CH" dirty="0" smtClean="0"/>
              <a:t>2007</a:t>
            </a:r>
          </a:p>
          <a:p>
            <a:pPr>
              <a:buFont typeface="Arial" charset="0"/>
              <a:buChar char="•"/>
              <a:defRPr/>
            </a:pPr>
            <a:r>
              <a:rPr lang="it-IT" altLang="it-IT" dirty="0" smtClean="0"/>
              <a:t>Lisa Piazzi, </a:t>
            </a:r>
            <a:r>
              <a:rPr lang="it-IT" altLang="it-IT" i="1" dirty="0" smtClean="0"/>
              <a:t>Lucrezio: il De rerum natura e la cultura occidentale</a:t>
            </a:r>
            <a:r>
              <a:rPr lang="it-IT" altLang="it-IT" dirty="0" smtClean="0"/>
              <a:t>, Napoli 2009</a:t>
            </a:r>
          </a:p>
          <a:p>
            <a:pPr marL="0" indent="0">
              <a:buNone/>
              <a:defRPr/>
            </a:pPr>
            <a:endParaRPr lang="it-CH" dirty="0"/>
          </a:p>
        </p:txBody>
      </p:sp>
    </p:spTree>
    <p:extLst>
      <p:ext uri="{BB962C8B-B14F-4D97-AF65-F5344CB8AC3E}">
        <p14:creationId xmlns:p14="http://schemas.microsoft.com/office/powerpoint/2010/main" val="22610610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p:cNvSpPr>
          <p:nvPr>
            <p:ph type="title"/>
          </p:nvPr>
        </p:nvSpPr>
        <p:spPr/>
        <p:txBody>
          <a:bodyPr/>
          <a:lstStyle/>
          <a:p>
            <a:pPr eaLnBrk="1" hangingPunct="1"/>
            <a:r>
              <a:rPr lang="it-IT" altLang="it-IT" smtClean="0"/>
              <a:t>Fortuna di Lucrezio 1</a:t>
            </a:r>
          </a:p>
        </p:txBody>
      </p:sp>
      <p:sp>
        <p:nvSpPr>
          <p:cNvPr id="15363" name="Rectangle 3"/>
          <p:cNvSpPr>
            <a:spLocks noGrp="1"/>
          </p:cNvSpPr>
          <p:nvPr>
            <p:ph type="body" idx="1"/>
          </p:nvPr>
        </p:nvSpPr>
        <p:spPr/>
        <p:txBody>
          <a:bodyPr/>
          <a:lstStyle/>
          <a:p>
            <a:pPr eaLnBrk="1" hangingPunct="1"/>
            <a:r>
              <a:rPr lang="it-IT" altLang="it-IT" smtClean="0"/>
              <a:t>Riprese e critiche in ambito cristiano: influenza linguistica e uso di argomenti razionali in Tertulliano e Arnobio.</a:t>
            </a:r>
          </a:p>
          <a:p>
            <a:pPr eaLnBrk="1" hangingPunct="1"/>
            <a:r>
              <a:rPr lang="it-IT" altLang="it-IT" smtClean="0"/>
              <a:t>Lucrezio poeta dei razionalisti e degli atei</a:t>
            </a:r>
          </a:p>
          <a:p>
            <a:pPr eaLnBrk="1" hangingPunct="1"/>
            <a:r>
              <a:rPr lang="it-IT" altLang="it-IT" smtClean="0"/>
              <a:t>Lucrezio poeta degli scienziati</a:t>
            </a:r>
          </a:p>
        </p:txBody>
      </p:sp>
    </p:spTree>
    <p:extLst>
      <p:ext uri="{BB962C8B-B14F-4D97-AF65-F5344CB8AC3E}">
        <p14:creationId xmlns:p14="http://schemas.microsoft.com/office/powerpoint/2010/main" val="152000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p:cNvSpPr>
          <p:nvPr>
            <p:ph type="title"/>
          </p:nvPr>
        </p:nvSpPr>
        <p:spPr/>
        <p:txBody>
          <a:bodyPr/>
          <a:lstStyle/>
          <a:p>
            <a:pPr eaLnBrk="1" hangingPunct="1"/>
            <a:r>
              <a:rPr lang="it-IT" altLang="it-IT" smtClean="0"/>
              <a:t>Dante e Lucrezio</a:t>
            </a:r>
          </a:p>
        </p:txBody>
      </p:sp>
      <p:sp>
        <p:nvSpPr>
          <p:cNvPr id="16387" name="Rectangle 3"/>
          <p:cNvSpPr>
            <a:spLocks noGrp="1"/>
          </p:cNvSpPr>
          <p:nvPr>
            <p:ph type="body" idx="1"/>
          </p:nvPr>
        </p:nvSpPr>
        <p:spPr/>
        <p:txBody>
          <a:bodyPr/>
          <a:lstStyle/>
          <a:p>
            <a:pPr eaLnBrk="1" hangingPunct="1">
              <a:lnSpc>
                <a:spcPct val="80000"/>
              </a:lnSpc>
            </a:pPr>
            <a:r>
              <a:rPr lang="it-IT" altLang="it-IT" sz="2000"/>
              <a:t>Dante non nomina mai Lucrezio, neppure quando fa riferimento agli epicurei, nel Medioevo sinonimo di “materialisti” (“che l’anima col corpo morta fanno”).</a:t>
            </a:r>
          </a:p>
          <a:p>
            <a:pPr eaLnBrk="1" hangingPunct="1">
              <a:lnSpc>
                <a:spcPct val="80000"/>
              </a:lnSpc>
            </a:pPr>
            <a:r>
              <a:rPr lang="it-IT" altLang="it-IT" sz="2000"/>
              <a:t>Probabilmente mediata da Lattanzio è la ripresa dell’immagine del pulviscolo atmosferico, che in Lucr. II 114 ss. aveva come termine di paragone il moto degli atomi, in Dante rende il turbinio scintillante delle anime nel cielo di Marte:</a:t>
            </a:r>
          </a:p>
          <a:p>
            <a:pPr eaLnBrk="1" hangingPunct="1">
              <a:lnSpc>
                <a:spcPct val="80000"/>
              </a:lnSpc>
            </a:pPr>
            <a:r>
              <a:rPr lang="it-IT" altLang="it-IT" sz="2000" i="1"/>
              <a:t>Così si veggion qui diritte e torte,/ veloci e tarde, rinnovando vista,/ le minuzie</a:t>
            </a:r>
          </a:p>
          <a:p>
            <a:pPr eaLnBrk="1" hangingPunct="1">
              <a:lnSpc>
                <a:spcPct val="80000"/>
              </a:lnSpc>
            </a:pPr>
            <a:r>
              <a:rPr lang="it-IT" altLang="it-IT" sz="2000" i="1"/>
              <a:t>dei corpi lunghe e corte/ moversi per lo raggio onde si lista/ talvolta l’ombra,</a:t>
            </a:r>
          </a:p>
          <a:p>
            <a:pPr eaLnBrk="1" hangingPunct="1">
              <a:lnSpc>
                <a:spcPct val="80000"/>
              </a:lnSpc>
            </a:pPr>
            <a:r>
              <a:rPr lang="it-IT" altLang="it-IT" sz="2000" i="1"/>
              <a:t>che per sua difesa/la gente con ingegno ed arte acquista </a:t>
            </a:r>
            <a:r>
              <a:rPr lang="it-IT" altLang="it-IT" sz="2000"/>
              <a:t>(</a:t>
            </a:r>
            <a:r>
              <a:rPr lang="it-IT" altLang="it-IT" sz="2000" i="1"/>
              <a:t>Parad. </a:t>
            </a:r>
            <a:r>
              <a:rPr lang="it-IT" altLang="it-IT" sz="2000"/>
              <a:t>XIV 112-</a:t>
            </a:r>
          </a:p>
          <a:p>
            <a:pPr eaLnBrk="1" hangingPunct="1">
              <a:lnSpc>
                <a:spcPct val="80000"/>
              </a:lnSpc>
            </a:pPr>
            <a:r>
              <a:rPr lang="it-IT" altLang="it-IT" sz="2000"/>
              <a:t>117).</a:t>
            </a:r>
          </a:p>
        </p:txBody>
      </p:sp>
    </p:spTree>
    <p:extLst>
      <p:ext uri="{BB962C8B-B14F-4D97-AF65-F5344CB8AC3E}">
        <p14:creationId xmlns:p14="http://schemas.microsoft.com/office/powerpoint/2010/main" val="36644834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p:cNvSpPr>
          <p:nvPr>
            <p:ph type="title"/>
          </p:nvPr>
        </p:nvSpPr>
        <p:spPr/>
        <p:txBody>
          <a:bodyPr/>
          <a:lstStyle/>
          <a:p>
            <a:pPr eaLnBrk="1" hangingPunct="1"/>
            <a:r>
              <a:rPr lang="it-IT" altLang="it-IT" smtClean="0"/>
              <a:t>Dante e Lucrezio - 2</a:t>
            </a:r>
          </a:p>
        </p:txBody>
      </p:sp>
      <p:sp>
        <p:nvSpPr>
          <p:cNvPr id="17411" name="Rectangle 3"/>
          <p:cNvSpPr>
            <a:spLocks noGrp="1"/>
          </p:cNvSpPr>
          <p:nvPr>
            <p:ph type="body" idx="1"/>
          </p:nvPr>
        </p:nvSpPr>
        <p:spPr>
          <a:xfrm>
            <a:off x="1981200" y="1412876"/>
            <a:ext cx="8229600" cy="5040313"/>
          </a:xfrm>
        </p:spPr>
        <p:txBody>
          <a:bodyPr/>
          <a:lstStyle/>
          <a:p>
            <a:pPr eaLnBrk="1" hangingPunct="1">
              <a:lnSpc>
                <a:spcPct val="80000"/>
              </a:lnSpc>
              <a:buFont typeface="Arial" panose="020B0604020202020204" pitchFamily="34" charset="0"/>
              <a:buNone/>
            </a:pPr>
            <a:r>
              <a:rPr lang="it-IT" altLang="it-IT" sz="2000"/>
              <a:t>Altri riecheggiamenti: </a:t>
            </a:r>
            <a:r>
              <a:rPr lang="it-IT" altLang="it-IT" sz="2000" i="1"/>
              <a:t>Inf. </a:t>
            </a:r>
            <a:r>
              <a:rPr lang="it-IT" altLang="it-IT" sz="2000"/>
              <a:t>I 22-24 </a:t>
            </a:r>
            <a:r>
              <a:rPr lang="it-IT" altLang="it-IT" sz="2000" i="1"/>
              <a:t>E come quei che con lena affannata,/</a:t>
            </a:r>
          </a:p>
          <a:p>
            <a:pPr eaLnBrk="1" hangingPunct="1">
              <a:lnSpc>
                <a:spcPct val="80000"/>
              </a:lnSpc>
              <a:buFont typeface="Arial" panose="020B0604020202020204" pitchFamily="34" charset="0"/>
              <a:buNone/>
            </a:pPr>
            <a:r>
              <a:rPr lang="it-IT" altLang="it-IT" sz="2000" i="1"/>
              <a:t>uscito fuor del pelago alla riva,/ si volge all’acqua perigliosa e guata …</a:t>
            </a:r>
            <a:r>
              <a:rPr lang="it-IT" altLang="it-IT" sz="2000"/>
              <a:t>,</a:t>
            </a:r>
          </a:p>
          <a:p>
            <a:pPr eaLnBrk="1" hangingPunct="1">
              <a:lnSpc>
                <a:spcPct val="80000"/>
              </a:lnSpc>
              <a:buFont typeface="Arial" panose="020B0604020202020204" pitchFamily="34" charset="0"/>
              <a:buNone/>
            </a:pPr>
            <a:r>
              <a:rPr lang="it-IT" altLang="it-IT" sz="2000"/>
              <a:t>metafora del “naufragio con spettatore” del secondo proemio […] </a:t>
            </a:r>
          </a:p>
          <a:p>
            <a:pPr eaLnBrk="1" hangingPunct="1">
              <a:lnSpc>
                <a:spcPct val="80000"/>
              </a:lnSpc>
              <a:buFont typeface="Arial" panose="020B0604020202020204" pitchFamily="34" charset="0"/>
              <a:buNone/>
            </a:pPr>
            <a:r>
              <a:rPr lang="it-IT" altLang="it-IT" sz="2000"/>
              <a:t>Foscolo, nel commentare i versi … </a:t>
            </a:r>
            <a:r>
              <a:rPr lang="it-IT" altLang="it-IT" sz="2000" i="1"/>
              <a:t>e qui mi scusi/ la novità, se fior la lingua aborra </a:t>
            </a:r>
            <a:r>
              <a:rPr lang="it-IT" altLang="it-IT" sz="2000"/>
              <a:t>(</a:t>
            </a:r>
            <a:r>
              <a:rPr lang="it-IT" altLang="it-IT" sz="2000" i="1"/>
              <a:t>Inf. </a:t>
            </a:r>
            <a:r>
              <a:rPr lang="it-IT" altLang="it-IT" sz="2000"/>
              <a:t>XXV, 143-144), difende la lezione </a:t>
            </a:r>
            <a:r>
              <a:rPr lang="it-IT" altLang="it-IT" sz="2000" i="1"/>
              <a:t>lingua </a:t>
            </a:r>
            <a:r>
              <a:rPr lang="it-IT" altLang="it-IT" sz="2000"/>
              <a:t>contro la variante </a:t>
            </a:r>
            <a:r>
              <a:rPr lang="it-IT" altLang="it-IT" sz="2000" i="1"/>
              <a:t>penna </a:t>
            </a:r>
            <a:r>
              <a:rPr lang="it-IT" altLang="it-IT" sz="2000"/>
              <a:t>“perché il verso pare quasi tradotto da quel di Lucrezio </a:t>
            </a:r>
            <a:r>
              <a:rPr lang="it-IT" altLang="it-IT" sz="2000" i="1"/>
              <a:t>propter egestatem linguae et rerum novitatem</a:t>
            </a:r>
            <a:r>
              <a:rPr lang="it-IT" altLang="it-IT" sz="2000"/>
              <a:t>”, poi soggiunge: “Non trovo però indizi che Dante leggesse mai quel poema; e forse era sotterrato tuttavia a’ giorni suoi”: </a:t>
            </a:r>
            <a:r>
              <a:rPr lang="it-IT" altLang="it-IT" sz="2000" i="1"/>
              <a:t>Discorso sul testo e sulle opinioni diverso prevalenti intorno alla storia e alla emendazione critica della Divina Commedia di Dante </a:t>
            </a:r>
            <a:r>
              <a:rPr lang="it-IT" altLang="it-IT" sz="2000"/>
              <a:t>CC, in Ed. Naz., IX,</a:t>
            </a:r>
          </a:p>
          <a:p>
            <a:pPr eaLnBrk="1" hangingPunct="1">
              <a:lnSpc>
                <a:spcPct val="80000"/>
              </a:lnSpc>
              <a:buFont typeface="Arial" panose="020B0604020202020204" pitchFamily="34" charset="0"/>
              <a:buNone/>
            </a:pPr>
            <a:r>
              <a:rPr lang="it-IT" altLang="it-IT" sz="2000"/>
              <a:t>In effetti, la questione dei presunti echi lucreziani nella Commedia è subordinata al problema della possibilità per Dante di leggere, anche solo attraverso </a:t>
            </a:r>
            <a:r>
              <a:rPr lang="it-IT" altLang="it-IT" sz="2000" i="1"/>
              <a:t>florilegia </a:t>
            </a:r>
            <a:r>
              <a:rPr lang="it-IT" altLang="it-IT" sz="2000"/>
              <a:t>o </a:t>
            </a:r>
            <a:r>
              <a:rPr lang="it-IT" altLang="it-IT" sz="2000" i="1"/>
              <a:t>excerpta</a:t>
            </a:r>
            <a:r>
              <a:rPr lang="it-IT" altLang="it-IT" sz="2000"/>
              <a:t>, il </a:t>
            </a:r>
            <a:r>
              <a:rPr lang="it-IT" altLang="it-IT" sz="2000" i="1"/>
              <a:t>De rerum natura</a:t>
            </a:r>
            <a:r>
              <a:rPr lang="it-IT" altLang="it-IT" sz="2000"/>
              <a:t>: una possibilità negata dalla maggior parte dei critici, ma che non può essere esclusa se, come ha dimostrato Giuseppe Billanovich, il poema circolava in forma integrale fino dalla metà del XIII secolo nel cenacolo dei preumanisti padovani fiorito intorno a Lovato de’ Lovati.</a:t>
            </a:r>
          </a:p>
          <a:p>
            <a:pPr eaLnBrk="1" hangingPunct="1">
              <a:lnSpc>
                <a:spcPct val="80000"/>
              </a:lnSpc>
            </a:pPr>
            <a:endParaRPr lang="it-IT" altLang="it-IT" sz="2000"/>
          </a:p>
        </p:txBody>
      </p:sp>
    </p:spTree>
    <p:extLst>
      <p:ext uri="{BB962C8B-B14F-4D97-AF65-F5344CB8AC3E}">
        <p14:creationId xmlns:p14="http://schemas.microsoft.com/office/powerpoint/2010/main" val="16831369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p:cNvSpPr>
          <p:nvPr>
            <p:ph type="title"/>
          </p:nvPr>
        </p:nvSpPr>
        <p:spPr/>
        <p:txBody>
          <a:bodyPr/>
          <a:lstStyle/>
          <a:p>
            <a:pPr eaLnBrk="1" hangingPunct="1"/>
            <a:r>
              <a:rPr lang="it-IT" altLang="it-IT" smtClean="0"/>
              <a:t>Dante e Lucrezio 3</a:t>
            </a:r>
          </a:p>
        </p:txBody>
      </p:sp>
      <p:sp>
        <p:nvSpPr>
          <p:cNvPr id="18435" name="Rectangle 3"/>
          <p:cNvSpPr>
            <a:spLocks noGrp="1"/>
          </p:cNvSpPr>
          <p:nvPr>
            <p:ph type="body" idx="1"/>
          </p:nvPr>
        </p:nvSpPr>
        <p:spPr>
          <a:xfrm>
            <a:off x="1981200" y="1600201"/>
            <a:ext cx="8229600" cy="4924425"/>
          </a:xfrm>
        </p:spPr>
        <p:txBody>
          <a:bodyPr/>
          <a:lstStyle/>
          <a:p>
            <a:pPr eaLnBrk="1" hangingPunct="1">
              <a:lnSpc>
                <a:spcPct val="80000"/>
              </a:lnSpc>
            </a:pPr>
            <a:r>
              <a:rPr lang="it-IT" altLang="it-IT" sz="2000"/>
              <a:t>Tutt’altro discorso, che prescinde dalla possibilità che Dante abbia compulsato il poema lucreziano, è quello della supposta affinità, concettuale e artistica, tra i due poeti: un vero </a:t>
            </a:r>
            <a:r>
              <a:rPr lang="it-IT" altLang="it-IT" sz="2000" i="1"/>
              <a:t>topos </a:t>
            </a:r>
            <a:r>
              <a:rPr lang="it-IT" altLang="it-IT" sz="2000"/>
              <a:t>della critica letteraria, inaugurato nella seconda metà dell’Ottocento da Giuliano Vanzolini. Il quale nella prefazione alla propria traduzione del 1879 – non a caso in endecasillabi – del </a:t>
            </a:r>
            <a:r>
              <a:rPr lang="it-IT" altLang="it-IT" sz="2000" i="1"/>
              <a:t>De rerum natura </a:t>
            </a:r>
            <a:r>
              <a:rPr lang="it-IT" altLang="it-IT" sz="2000"/>
              <a:t>asseriva che “Lucrezio, tolte le differenze di età e di religione, è pei Latini quello che l’Alighieri è per gli Italiani, essendo il primo poeta ordinato de’ classici romani”, cioè, al pari di Dante, un archetipo letterario e linguistico. L’idea dell’equivalenza tra i due sommi poeti era alla base dell’esperimento traduttivo del Vanzolini, convinto che la lingua di Dante sia la più adatta a rendere quella del </a:t>
            </a:r>
            <a:r>
              <a:rPr lang="it-IT" altLang="it-IT" sz="2000" i="1"/>
              <a:t>De rerum natura</a:t>
            </a:r>
            <a:r>
              <a:rPr lang="it-IT" altLang="it-IT" sz="2000"/>
              <a:t>, in quanto nel testo lucreziano la lingua della </a:t>
            </a:r>
            <a:r>
              <a:rPr lang="it-IT" altLang="it-IT" sz="2000" i="1"/>
              <a:t>Commedia</a:t>
            </a:r>
            <a:r>
              <a:rPr lang="it-IT" altLang="it-IT" sz="2000"/>
              <a:t>, e della grande tradizione poetica italiana, già viveva in potenza.</a:t>
            </a:r>
          </a:p>
          <a:p>
            <a:pPr eaLnBrk="1" hangingPunct="1">
              <a:lnSpc>
                <a:spcPct val="80000"/>
              </a:lnSpc>
            </a:pPr>
            <a:r>
              <a:rPr lang="it-IT" altLang="it-IT" sz="2000"/>
              <a:t>Foscolo nella </a:t>
            </a:r>
            <a:r>
              <a:rPr lang="it-IT" altLang="it-IT" sz="2000" i="1"/>
              <a:t>Chioma di Berenice </a:t>
            </a:r>
            <a:r>
              <a:rPr lang="it-IT" altLang="it-IT" sz="2000"/>
              <a:t>applicava a Lucrezio la definzione dantesca di “Poeta e duca di color che sanno” che implicava l’affinità elettiva tra Virgilio, Dante e Lucrezio, e nel commento alla </a:t>
            </a:r>
            <a:r>
              <a:rPr lang="it-IT" altLang="it-IT" sz="2000" i="1"/>
              <a:t>Commedia </a:t>
            </a:r>
            <a:r>
              <a:rPr lang="it-IT" altLang="it-IT" sz="2000"/>
              <a:t>rilevava numerosi punti di contatto e analogie col </a:t>
            </a:r>
            <a:r>
              <a:rPr lang="it-IT" altLang="it-IT" sz="2000" i="1"/>
              <a:t>De rerum natura.</a:t>
            </a:r>
          </a:p>
        </p:txBody>
      </p:sp>
    </p:spTree>
    <p:extLst>
      <p:ext uri="{BB962C8B-B14F-4D97-AF65-F5344CB8AC3E}">
        <p14:creationId xmlns:p14="http://schemas.microsoft.com/office/powerpoint/2010/main" val="17233952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p:cNvSpPr>
          <p:nvPr>
            <p:ph type="title"/>
          </p:nvPr>
        </p:nvSpPr>
        <p:spPr/>
        <p:txBody>
          <a:bodyPr/>
          <a:lstStyle/>
          <a:p>
            <a:pPr eaLnBrk="1" hangingPunct="1"/>
            <a:r>
              <a:rPr lang="it-IT" altLang="it-IT" smtClean="0"/>
              <a:t>Lucrezio per i razionalisti</a:t>
            </a:r>
          </a:p>
        </p:txBody>
      </p:sp>
      <p:sp>
        <p:nvSpPr>
          <p:cNvPr id="20483" name="Rectangle 3"/>
          <p:cNvSpPr>
            <a:spLocks noGrp="1"/>
          </p:cNvSpPr>
          <p:nvPr>
            <p:ph type="body" idx="1"/>
          </p:nvPr>
        </p:nvSpPr>
        <p:spPr/>
        <p:txBody>
          <a:bodyPr/>
          <a:lstStyle/>
          <a:p>
            <a:pPr eaLnBrk="1" hangingPunct="1">
              <a:lnSpc>
                <a:spcPct val="80000"/>
              </a:lnSpc>
            </a:pPr>
            <a:r>
              <a:rPr lang="it-IT" altLang="it-IT"/>
              <a:t>Giordano Bruno: diffusione del pensiero in termini poetici (</a:t>
            </a:r>
            <a:r>
              <a:rPr lang="it-IT" altLang="it-IT" i="1"/>
              <a:t>De minimo</a:t>
            </a:r>
            <a:r>
              <a:rPr lang="it-IT" altLang="it-IT"/>
              <a:t>)</a:t>
            </a:r>
          </a:p>
          <a:p>
            <a:pPr eaLnBrk="1" hangingPunct="1">
              <a:lnSpc>
                <a:spcPct val="80000"/>
              </a:lnSpc>
            </a:pPr>
            <a:r>
              <a:rPr lang="it-IT" altLang="it-IT" i="1"/>
              <a:t>De l’infinito</a:t>
            </a:r>
            <a:r>
              <a:rPr lang="it-IT" altLang="it-IT"/>
              <a:t>, 1584, utilizza Lucrezio contro Aristotele a proposito della dottrina del centro dell’universo</a:t>
            </a:r>
          </a:p>
          <a:p>
            <a:pPr eaLnBrk="1" hangingPunct="1">
              <a:lnSpc>
                <a:spcPct val="80000"/>
              </a:lnSpc>
            </a:pPr>
            <a:r>
              <a:rPr lang="it-IT" altLang="it-IT"/>
              <a:t>Confutazioni anti lucreziane francesi: il cardinale de Polignac (1661-1742): </a:t>
            </a:r>
            <a:r>
              <a:rPr lang="it-IT" altLang="it-IT" i="1"/>
              <a:t>Anti-Lucretius, sive de Deo et natura</a:t>
            </a:r>
          </a:p>
          <a:p>
            <a:pPr eaLnBrk="1" hangingPunct="1">
              <a:lnSpc>
                <a:spcPct val="80000"/>
              </a:lnSpc>
            </a:pPr>
            <a:r>
              <a:rPr lang="it-IT" altLang="it-IT"/>
              <a:t>H. Bergson,</a:t>
            </a:r>
            <a:r>
              <a:rPr lang="it-IT" altLang="it-IT" i="1"/>
              <a:t> Extraits de Lucrèce </a:t>
            </a:r>
            <a:r>
              <a:rPr lang="it-IT" altLang="it-IT"/>
              <a:t>(1883),</a:t>
            </a:r>
            <a:r>
              <a:rPr lang="it-IT" altLang="it-IT" i="1"/>
              <a:t> </a:t>
            </a:r>
            <a:r>
              <a:rPr lang="it-IT" altLang="it-IT"/>
              <a:t>tr. Annamaria Carenzi, a cura di Riccardo De Benedetti, introduzione di Laura Boella, con un saggio di Jeanne Hersch, Lucrezio, Medusa, Milano 2001 </a:t>
            </a:r>
          </a:p>
        </p:txBody>
      </p:sp>
    </p:spTree>
    <p:extLst>
      <p:ext uri="{BB962C8B-B14F-4D97-AF65-F5344CB8AC3E}">
        <p14:creationId xmlns:p14="http://schemas.microsoft.com/office/powerpoint/2010/main" val="40977520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p:cNvSpPr>
          <p:nvPr>
            <p:ph type="title"/>
          </p:nvPr>
        </p:nvSpPr>
        <p:spPr/>
        <p:txBody>
          <a:bodyPr/>
          <a:lstStyle/>
          <a:p>
            <a:pPr eaLnBrk="1" hangingPunct="1"/>
            <a:r>
              <a:rPr lang="it-IT" altLang="it-IT" smtClean="0"/>
              <a:t>Lucrezio per gli scienziati</a:t>
            </a:r>
          </a:p>
        </p:txBody>
      </p:sp>
      <p:sp>
        <p:nvSpPr>
          <p:cNvPr id="21507" name="Rectangle 3"/>
          <p:cNvSpPr>
            <a:spLocks noGrp="1"/>
          </p:cNvSpPr>
          <p:nvPr>
            <p:ph type="body" idx="1"/>
          </p:nvPr>
        </p:nvSpPr>
        <p:spPr>
          <a:xfrm>
            <a:off x="1981200" y="1600201"/>
            <a:ext cx="8229600" cy="4924425"/>
          </a:xfrm>
        </p:spPr>
        <p:txBody>
          <a:bodyPr/>
          <a:lstStyle/>
          <a:p>
            <a:pPr eaLnBrk="1" hangingPunct="1">
              <a:lnSpc>
                <a:spcPct val="80000"/>
              </a:lnSpc>
            </a:pPr>
            <a:r>
              <a:rPr lang="it-IT" altLang="it-IT"/>
              <a:t>George Santayana nel suo </a:t>
            </a:r>
            <a:r>
              <a:rPr lang="it-IT" altLang="it-IT" i="1"/>
              <a:t>Three Philosophical poets. Lucretius, Dante and Goethe </a:t>
            </a:r>
            <a:r>
              <a:rPr lang="it-IT" altLang="it-IT"/>
              <a:t>(1910) addita in Lucrezio la fase naturalistica della filosofia occidentale (“Lucretius the poet of nature”) e in Dante quella soprannaturale (“Dante the poet of salvation”): Lucrezio e Dante, accomunati nella categoria della “tipicità” (“ciascuno, tipico di un’età”) rappresentativi, insieme con Goethe, dell’intera filosofia europea</a:t>
            </a:r>
          </a:p>
        </p:txBody>
      </p:sp>
    </p:spTree>
    <p:extLst>
      <p:ext uri="{BB962C8B-B14F-4D97-AF65-F5344CB8AC3E}">
        <p14:creationId xmlns:p14="http://schemas.microsoft.com/office/powerpoint/2010/main" val="11286661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fr-CH" altLang="it-CH" smtClean="0"/>
              <a:t>Lucrezio per gli scienziati</a:t>
            </a:r>
            <a:endParaRPr lang="it-CH" altLang="it-CH" smtClean="0"/>
          </a:p>
        </p:txBody>
      </p:sp>
      <p:sp>
        <p:nvSpPr>
          <p:cNvPr id="22531" name="Content Placeholder 2"/>
          <p:cNvSpPr>
            <a:spLocks noGrp="1"/>
          </p:cNvSpPr>
          <p:nvPr>
            <p:ph idx="1"/>
          </p:nvPr>
        </p:nvSpPr>
        <p:spPr/>
        <p:txBody>
          <a:bodyPr/>
          <a:lstStyle/>
          <a:p>
            <a:r>
              <a:rPr lang="it-IT" altLang="it-IT" sz="2600"/>
              <a:t>Albert Einstein, </a:t>
            </a:r>
            <a:r>
              <a:rPr lang="it-IT" altLang="it-IT" sz="2600" i="1"/>
              <a:t>Introduzione</a:t>
            </a:r>
            <a:r>
              <a:rPr lang="it-IT" altLang="it-IT" sz="2600"/>
              <a:t> alla traduzione del De rerum natura di Hermann Diels nel 1924: </a:t>
            </a:r>
            <a:r>
              <a:rPr lang="it-CH" altLang="it-CH" sz="2600"/>
              <a:t>Attraverso gli occhi di Lucrezio vediamo come immagina il mondo un uomo dotato d’autonomia di giudizio, portato per la speculazione scientifica, provvisto </a:t>
            </a:r>
            <a:r>
              <a:rPr lang="de-DE" altLang="it-CH" sz="2600"/>
              <a:t>di immaginazione e intelligenza fervide (</a:t>
            </a:r>
            <a:r>
              <a:rPr lang="de-DE" altLang="it-CH" sz="2600" i="1"/>
              <a:t>mit lebendigem Fühlen und Denken</a:t>
            </a:r>
            <a:r>
              <a:rPr lang="de-DE" altLang="it-CH" sz="2600"/>
              <a:t>), </a:t>
            </a:r>
            <a:r>
              <a:rPr lang="it-CH" altLang="it-CH" sz="2600"/>
              <a:t>ma che non ha la minima idea neppure delle nozioni di fisica che s’insegnano ai bambini. </a:t>
            </a:r>
          </a:p>
          <a:p>
            <a:r>
              <a:rPr lang="it-CH" altLang="it-CH" sz="2600"/>
              <a:t>Mirabili la potenza immaginativa, l’indipendenza di giudizio e il vigore di pensiero, privi d’attualità scientifica i contenuti. </a:t>
            </a:r>
          </a:p>
        </p:txBody>
      </p:sp>
    </p:spTree>
    <p:extLst>
      <p:ext uri="{BB962C8B-B14F-4D97-AF65-F5344CB8AC3E}">
        <p14:creationId xmlns:p14="http://schemas.microsoft.com/office/powerpoint/2010/main" val="13330613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fr-CH" altLang="it-CH" smtClean="0"/>
              <a:t>Lucrezio e Primo Levi</a:t>
            </a:r>
            <a:endParaRPr lang="it-CH" altLang="it-CH" smtClean="0"/>
          </a:p>
        </p:txBody>
      </p:sp>
      <p:sp>
        <p:nvSpPr>
          <p:cNvPr id="19459" name="Content Placeholder 2"/>
          <p:cNvSpPr>
            <a:spLocks noGrp="1"/>
          </p:cNvSpPr>
          <p:nvPr>
            <p:ph idx="1"/>
          </p:nvPr>
        </p:nvSpPr>
        <p:spPr>
          <a:xfrm>
            <a:off x="1981200" y="1268413"/>
            <a:ext cx="8229600" cy="4857750"/>
          </a:xfrm>
        </p:spPr>
        <p:txBody>
          <a:bodyPr/>
          <a:lstStyle/>
          <a:p>
            <a:r>
              <a:rPr lang="it-CH" altLang="it-CH" sz="2400"/>
              <a:t>Anche il chimico e scrittore Primo Levi inserendo un passo lucreziano in una sua “antologia personale” ammette che nella scelta di questo autore hanno giocato motivi di “vicinanza professionale”</a:t>
            </a:r>
          </a:p>
          <a:p>
            <a:r>
              <a:rPr lang="it-CH" altLang="it-CH" sz="2400"/>
              <a:t>“La sua fiducia ad oltranza nella esplicabilità dell’universo è la stessa degli atomisti moderni”, scriveva Primo Levi. Anch’egli, come Lucrezio nella polemica contro il provvidenzialismo stoico (5, 195-235), era convinto che “l’uomo non è il centro dell’universo, l’universo non è fatto per l’uomo, è ostile, violento, strano”, ma come Lucrezio credeva nella possibilità di conoscere: “Il cielo non è semplice, ma neppure impermeabile alla nostra mente, ed attende d’essere decifrato” (P. Levi, </a:t>
            </a:r>
            <a:r>
              <a:rPr lang="it-CH" altLang="it-CH" sz="2400" i="1"/>
              <a:t>La ricerca della radici</a:t>
            </a:r>
            <a:r>
              <a:rPr lang="it-CH" altLang="it-CH" sz="2400"/>
              <a:t>, Einaudi, Torino 1981, p. 141)</a:t>
            </a:r>
          </a:p>
        </p:txBody>
      </p:sp>
    </p:spTree>
    <p:extLst>
      <p:ext uri="{BB962C8B-B14F-4D97-AF65-F5344CB8AC3E}">
        <p14:creationId xmlns:p14="http://schemas.microsoft.com/office/powerpoint/2010/main" val="402472165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1625</Words>
  <Application>Microsoft Office PowerPoint</Application>
  <PresentationFormat>Widescreen</PresentationFormat>
  <Paragraphs>66</Paragraphs>
  <Slides>14</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14</vt:i4>
      </vt:variant>
    </vt:vector>
  </HeadingPairs>
  <TitlesOfParts>
    <vt:vector size="18" baseType="lpstr">
      <vt:lpstr>Arial</vt:lpstr>
      <vt:lpstr>Calibri</vt:lpstr>
      <vt:lpstr>Calibri Light</vt:lpstr>
      <vt:lpstr>Tema di Office</vt:lpstr>
      <vt:lpstr>La fortuna di Lucrezio: cenni</vt:lpstr>
      <vt:lpstr>Fortuna di Lucrezio 1</vt:lpstr>
      <vt:lpstr>Dante e Lucrezio</vt:lpstr>
      <vt:lpstr>Dante e Lucrezio - 2</vt:lpstr>
      <vt:lpstr>Dante e Lucrezio 3</vt:lpstr>
      <vt:lpstr>Lucrezio per i razionalisti</vt:lpstr>
      <vt:lpstr>Lucrezio per gli scienziati</vt:lpstr>
      <vt:lpstr>Lucrezio per gli scienziati</vt:lpstr>
      <vt:lpstr>Lucrezio e Primo Levi</vt:lpstr>
      <vt:lpstr>S. Sambursky, Epicuro, Lucrezio e l’atomismo</vt:lpstr>
      <vt:lpstr>S. Sambursky, Epicuro, Lucrezio e l’atomismo</vt:lpstr>
      <vt:lpstr>S. Sambursky, Epicuro, Lucrezio e l’atomismo</vt:lpstr>
      <vt:lpstr>S. Sambursky, Epicuro, Lucrezio e l’atomismo</vt:lpstr>
      <vt:lpstr>Piccola bibliografia specifica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fortuna di Lucrezio: cenni</dc:title>
  <dc:creator>user</dc:creator>
  <cp:lastModifiedBy>user</cp:lastModifiedBy>
  <cp:revision>1</cp:revision>
  <dcterms:created xsi:type="dcterms:W3CDTF">2016-01-06T20:48:02Z</dcterms:created>
  <dcterms:modified xsi:type="dcterms:W3CDTF">2016-01-06T20:48:45Z</dcterms:modified>
</cp:coreProperties>
</file>